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61" r:id="rId2"/>
    <p:sldId id="257" r:id="rId3"/>
    <p:sldId id="258" r:id="rId4"/>
    <p:sldId id="259" r:id="rId5"/>
    <p:sldId id="260" r:id="rId6"/>
    <p:sldId id="262" r:id="rId7"/>
    <p:sldId id="268" r:id="rId8"/>
    <p:sldId id="269" r:id="rId9"/>
    <p:sldId id="270" r:id="rId10"/>
    <p:sldId id="271" r:id="rId11"/>
    <p:sldId id="272" r:id="rId12"/>
    <p:sldId id="276" r:id="rId13"/>
    <p:sldId id="273" r:id="rId14"/>
    <p:sldId id="274" r:id="rId15"/>
    <p:sldId id="281" r:id="rId16"/>
    <p:sldId id="277" r:id="rId17"/>
    <p:sldId id="282" r:id="rId18"/>
    <p:sldId id="283" r:id="rId19"/>
    <p:sldId id="286" r:id="rId20"/>
    <p:sldId id="278" r:id="rId21"/>
    <p:sldId id="285" r:id="rId22"/>
    <p:sldId id="288" r:id="rId23"/>
    <p:sldId id="279" r:id="rId24"/>
    <p:sldId id="28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5226" autoAdjust="0"/>
  </p:normalViewPr>
  <p:slideViewPr>
    <p:cSldViewPr snapToGrid="0">
      <p:cViewPr>
        <p:scale>
          <a:sx n="82" d="100"/>
          <a:sy n="82" d="100"/>
        </p:scale>
        <p:origin x="136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774F5-17F0-420C-931F-B9A2A6A711EC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ED135-EFF6-478A-9F5F-1476B0DA02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349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18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 </a:t>
            </a:r>
            <a:r>
              <a:rPr lang="es-ES" dirty="0"/>
              <a:t>El fichero </a:t>
            </a:r>
            <a:r>
              <a:rPr lang="es-ES" i="1" dirty="0"/>
              <a:t>pr2_planning_execution.launch </a:t>
            </a:r>
            <a:r>
              <a:rPr lang="es-ES" dirty="0"/>
              <a:t>es el encargado de inicializar todo lo necesario para poder planificar trayectorias en </a:t>
            </a:r>
            <a:r>
              <a:rPr lang="es-ES" dirty="0" err="1"/>
              <a:t>MoveIt</a:t>
            </a:r>
            <a:r>
              <a:rPr lang="es-ES" dirty="0"/>
              <a:t>! con el robot PR2. Se puede lanzar también </a:t>
            </a:r>
            <a:r>
              <a:rPr lang="es-ES" dirty="0" err="1"/>
              <a:t>Rviz</a:t>
            </a:r>
            <a:r>
              <a:rPr lang="es-ES" dirty="0"/>
              <a:t>, útil para ajustar el entorno y depurar cambios. </a:t>
            </a:r>
            <a:endParaRPr lang="es-E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 </a:t>
            </a:r>
            <a:r>
              <a:rPr lang="es-ES" dirty="0"/>
              <a:t>Se utiliza el módulo </a:t>
            </a:r>
            <a:r>
              <a:rPr lang="es-ES" i="1" dirty="0" err="1"/>
              <a:t>MoveItCommander</a:t>
            </a:r>
            <a:r>
              <a:rPr lang="es-ES" i="1" dirty="0"/>
              <a:t>, </a:t>
            </a:r>
            <a:r>
              <a:rPr lang="es-ES" dirty="0"/>
              <a:t>que permite acceder a través de Python a toda la funcionalidad de </a:t>
            </a:r>
            <a:r>
              <a:rPr lang="es-ES" dirty="0" err="1"/>
              <a:t>MoveIt</a:t>
            </a:r>
            <a:r>
              <a:rPr lang="es-ES" dirty="0"/>
              <a:t>!.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i="1" dirty="0"/>
              <a:t> </a:t>
            </a:r>
            <a:r>
              <a:rPr lang="es-ES" dirty="0"/>
              <a:t>Contiene tres clases llamadas </a:t>
            </a:r>
            <a:r>
              <a:rPr lang="es-ES" i="1" dirty="0" err="1"/>
              <a:t>RobotCommander</a:t>
            </a:r>
            <a:r>
              <a:rPr lang="es-ES" i="1" dirty="0"/>
              <a:t>, </a:t>
            </a:r>
            <a:r>
              <a:rPr lang="es-ES" i="1" dirty="0" err="1"/>
              <a:t>PlanningSceneInterface</a:t>
            </a:r>
            <a:r>
              <a:rPr lang="es-ES" i="1" dirty="0"/>
              <a:t> y </a:t>
            </a:r>
            <a:r>
              <a:rPr lang="es-ES" i="1" dirty="0" err="1"/>
              <a:t>MoveGroupCommander</a:t>
            </a:r>
            <a:r>
              <a:rPr lang="es-ES" i="1" dirty="0"/>
              <a:t>. </a:t>
            </a:r>
            <a:r>
              <a:rPr lang="es-ES" dirty="0"/>
              <a:t>Actúan como interfaces al robot, al mundo que lo rodea y a la planificación.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i="1" dirty="0"/>
              <a:t> </a:t>
            </a:r>
            <a:r>
              <a:rPr lang="es-ES" dirty="0"/>
              <a:t>La función </a:t>
            </a:r>
            <a:r>
              <a:rPr lang="es-ES" i="1" dirty="0"/>
              <a:t>plan()</a:t>
            </a:r>
            <a:r>
              <a:rPr lang="es-ES" dirty="0"/>
              <a:t> recibe un mensaje </a:t>
            </a:r>
            <a:r>
              <a:rPr lang="es-ES" dirty="0" err="1"/>
              <a:t>MoveIt</a:t>
            </a:r>
            <a:r>
              <a:rPr lang="es-ES" dirty="0"/>
              <a:t>! de tipo </a:t>
            </a:r>
            <a:r>
              <a:rPr lang="es-ES" i="1" dirty="0"/>
              <a:t>Pose</a:t>
            </a:r>
            <a:r>
              <a:rPr lang="es-ES" dirty="0"/>
              <a:t>, que define la posición destino.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Antes se definen tiempos válidos e intentos de planificación, obstáculos a considerar y restricciones de planificación.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Los controladores del brazo robótico se configuran en un fichero </a:t>
            </a:r>
            <a:r>
              <a:rPr lang="es-ES" i="1" dirty="0" err="1"/>
              <a:t>controllers.yaml</a:t>
            </a:r>
            <a:r>
              <a:rPr lang="es-ES" i="1" dirty="0"/>
              <a:t>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74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24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planificaciones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4846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Una línea la primera frase.</a:t>
            </a:r>
          </a:p>
          <a:p>
            <a:endParaRPr lang="es-ES" dirty="0"/>
          </a:p>
          <a:p>
            <a:r>
              <a:rPr lang="es-ES" dirty="0" err="1"/>
              <a:t>JdeRObot</a:t>
            </a:r>
            <a:r>
              <a:rPr lang="es-ES" dirty="0"/>
              <a:t> @Gmail.com – gsoc2015 y subir vídeo.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03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3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“Tras la Revolución Industrial en el siglo XVIII, el descubrimiento del petróleo y la electricidad a finales del siglo XIX y comienzos del XX, y la llegada de internet en la segunda mitad del siglo pasado, nos encontramos una nueva etapa de esplendor tecnológico”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nos remontamos a la segunda mitad del siglo XVIII, nos encontramos con una serie de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cambios en la tecnología, la sociedad y la cultura que propiciaron la Revolución Industrial.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Máquinas en sustitución de tareas manuales. 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finales del siglo XIX y comienzos del XX, nos encontramos con una serie de descubrimientos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nuevos recursos, como el petróleo o la electricidad, que aceleraron enormemente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crecimiento industrial y permitieron mejorar la calidad del transporte.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descubrimientos de la segunda mitad del siglo XX en el campo de la electrónica, causaron la explosión de la informática y las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telecomunicaciones, desencadenando transformaciones sociales, culturales y económicas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tan importantes como las que provocó la llegada de Internet. 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se observa el imparable crecimiento del porcentaje de usuarios de Internet en el mundo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desde 1990 hasta la actualidad, donde ya es superior al 50 % de los individuos, es fácil hacerse una idea de la influencia que ha alcanzado en todos los niveles de la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sociedad.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1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60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presenta un entorno docente de robótica universitaria orientado al aprendizaje práctico. Es software libre, multiplataforma (Linux, Windows, MacOS) y hace énfasis en la programación de la inteligencia de los robots. Consta de una colección de prácticas variadas, cercanas a las aplicaciones robóticas que están llegando a la sociedad recientemente (coches autónomos, drones, aspiradoras...).Utiliza el simulador Gazebo como referencia y Python como lenguaje. Para cada práctica se ha programado una aplicación académica que realiza tareas auxiliares como la interfaz gráfica, la conexión con sensores y actuadores concretos, la temporización, etc. y aloja al código del estudiante, que así se concentra en los algoritmos de percepción y control. Cada aplicación está formada por una parte específica preparada, que queda oculta, y el código del estudiante, que simplemente rellena un sencillo fichero plantilla con la lógica del robot.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907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1. Desarrollar la infraestructura necesaria a través de un nuevo mundo generado en el simulador que incluye los modelos para el robot y los distintos objetos.</a:t>
            </a:r>
          </a:p>
          <a:p>
            <a:r>
              <a:rPr lang="es-ES" dirty="0"/>
              <a:t>2. Desarrollar una plantilla en Python que permita tomar contacto con el tratamiento de imágenes y la planificación de trayectorias en </a:t>
            </a:r>
            <a:r>
              <a:rPr lang="es-ES" dirty="0" err="1"/>
              <a:t>MoveIt</a:t>
            </a:r>
            <a:r>
              <a:rPr lang="es-ES" dirty="0"/>
              <a:t>!.</a:t>
            </a:r>
          </a:p>
          <a:p>
            <a:r>
              <a:rPr lang="es-ES" dirty="0"/>
              <a:t>3. Desarrollar la solución de referencia para lograr satisfacer el comportamiento esperado, incluyendo la planificación en entornos con obstáculos, la detección de objetos de color mediante procesado de imagen y la experimentación para optimizar los resultados.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733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escenario de la práctica contiene un mundo Gazebo (ver Figura 17) que incluye dos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zonas de acción (zona de muestra y zona de derribo) y un total de cuatro objetos, uno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la primera zona y tres en la segunda. Entre ellas, un robot PR2 y algunos obstáculos.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objetos en la zona de derribo tendrán los colores rojo, verde y azul, y el de la zona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muestra tiene únicamente uno de los colores mencionados (azul por defecto).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solución típica comienza con el robot PR2 moviendo la cabeza y observando la zona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muestra. En ese momento, debe ser capaz de obtener las imágenes de la cámara Kinect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incorpora, que serán analizadas mediante código Python para determinar si hay 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un objeto y de qué color es. Después, conociendo el color objetivo y las posiciones de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objetos en la zona de derribo, será capaz de planificar, y posteriormente ejecutar, una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trayectoria con su brazo izquierdo que le sitúe frente al objeto en la zona de derribo cuyo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 coincida con el observado en la zona de muestra. Para ello será necesario gestionar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planificación de trayectorias evitando los obstáculos necesarios y, por último, realizar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movimiento de derribo.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29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3717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convert_to_cv2(msg) </a:t>
            </a:r>
          </a:p>
          <a:p>
            <a:r>
              <a:rPr lang="en-US" sz="2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convert_to_hsv</a:t>
            </a:r>
            <a:r>
              <a: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img</a:t>
            </a:r>
            <a:r>
              <a: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2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save_image</a:t>
            </a:r>
            <a:r>
              <a: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img</a:t>
            </a:r>
            <a:r>
              <a: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) </a:t>
            </a:r>
          </a:p>
          <a:p>
            <a:r>
              <a:rPr lang="en-US" sz="2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detect_objects</a:t>
            </a:r>
            <a:r>
              <a: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img</a:t>
            </a:r>
            <a:r>
              <a: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, lower, upper, color)</a:t>
            </a:r>
          </a:p>
          <a:p>
            <a:endParaRPr lang="es-ES" sz="20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62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Fase 1. </a:t>
            </a:r>
            <a:r>
              <a:rPr lang="es-ES" dirty="0"/>
              <a:t>Movimiento de la cabeza del robot PR2, de manera que observe la zona de muestra. Por simplicidad y velocidad, se actúa directamente sobre los controladores de la cabeza del robot a través de ROS, con mensajes </a:t>
            </a:r>
            <a:r>
              <a:rPr lang="es-ES" i="1" dirty="0" err="1"/>
              <a:t>PointHeadAction</a:t>
            </a:r>
            <a:r>
              <a:rPr lang="es-ES" dirty="0"/>
              <a:t>.</a:t>
            </a:r>
          </a:p>
          <a:p>
            <a:r>
              <a:rPr lang="es-ES" b="1" dirty="0"/>
              <a:t>Fase 2</a:t>
            </a:r>
            <a:r>
              <a:rPr lang="es-ES" dirty="0"/>
              <a:t>. Se aplica el procesamiento de imágenes para identificar que lo que hay en la zona de muestra es realmente un objeto, y determinar su color. Para ello se utiliza la librería </a:t>
            </a:r>
            <a:r>
              <a:rPr lang="es-ES" dirty="0" err="1"/>
              <a:t>OpenCV</a:t>
            </a:r>
            <a:r>
              <a:rPr lang="es-ES" dirty="0"/>
              <a:t>, debido a su potencia.</a:t>
            </a:r>
          </a:p>
          <a:p>
            <a:r>
              <a:rPr lang="es-ES" b="1" dirty="0"/>
              <a:t>Fase 3. </a:t>
            </a:r>
            <a:r>
              <a:rPr lang="es-ES" dirty="0"/>
              <a:t>El robot debe planificar, a través de </a:t>
            </a:r>
            <a:r>
              <a:rPr lang="es-ES" dirty="0" err="1"/>
              <a:t>MoveIt</a:t>
            </a:r>
            <a:r>
              <a:rPr lang="es-ES" dirty="0"/>
              <a:t>!, una trayectoria con su brazo izquierdo que supere los obstáculos necesarios para situarse frente al objeto de la zona de derribo cuyo color corresponda con el de muestra. </a:t>
            </a:r>
          </a:p>
          <a:p>
            <a:r>
              <a:rPr lang="es-ES" b="1" dirty="0"/>
              <a:t>Fase 4. </a:t>
            </a:r>
            <a:r>
              <a:rPr lang="es-ES" dirty="0"/>
              <a:t>Ejecución del movimiento planificado, de modo que el brazo sortea los obstáculos intermedios y alcanza con éxito la zona de derribo en el simulador. Requiere precisión en fase 3. </a:t>
            </a:r>
          </a:p>
          <a:p>
            <a:r>
              <a:rPr lang="es-ES" b="1" dirty="0"/>
              <a:t>Fase 5. </a:t>
            </a:r>
            <a:r>
              <a:rPr lang="es-ES" dirty="0"/>
              <a:t>Planificar y ejecutar un movimiento de derribo, que envía la pinza del robot unos centímetros hacia delante para golpear el objeto y hacerlo caer.</a:t>
            </a:r>
            <a:endParaRPr lang="es-ES" b="1" i="1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ED135-EFF6-478A-9F5F-1476B0DA02A8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444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28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1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31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27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25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26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74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63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24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51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85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8F2967-7011-4CDF-A840-35BF6048B8E0}" type="datetimeFigureOut">
              <a:rPr lang="es-ES" smtClean="0"/>
              <a:t>15/07/2019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AB0886B-6348-406C-A79E-3E8B72E91E96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16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DBE1B-1573-4C35-9CFE-0A6B3B49B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700" dirty="0"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MOVIMIENTO PLANIFICADO DE UN BRAZO ROBÓTICO EN EL ENTORNO EDUCATIVO ROBOTICS-ACADEMY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0AA201-EBF6-49EA-ACA8-BAD271194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30" y="1115121"/>
            <a:ext cx="4846740" cy="18403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2B1596-DC8F-4B6C-92F0-828FEA00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51" y="4946151"/>
            <a:ext cx="2090249" cy="13934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A11FA05-84E0-4B50-B722-57F19FB1B2AC}"/>
              </a:ext>
            </a:extLst>
          </p:cNvPr>
          <p:cNvSpPr txBox="1">
            <a:spLocks/>
          </p:cNvSpPr>
          <p:nvPr/>
        </p:nvSpPr>
        <p:spPr>
          <a:xfrm>
            <a:off x="1783080" y="2881054"/>
            <a:ext cx="5623560" cy="267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dirty="0"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Ignacio Malo Segura</a:t>
            </a:r>
            <a:br>
              <a:rPr lang="es-ES" sz="1800" dirty="0"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</a:br>
            <a:endParaRPr lang="es-ES" sz="1800" dirty="0"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680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09448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EJERCICIO DE PLANIFICACIÓN: 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DISEÑO</a:t>
            </a:r>
          </a:p>
        </p:txBody>
      </p:sp>
      <p:pic>
        <p:nvPicPr>
          <p:cNvPr id="8" name="Marcador de contenido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63785BC-9E5C-4F72-83A3-682F36E34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70" y="2241551"/>
            <a:ext cx="5350459" cy="3583026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41550"/>
            <a:ext cx="3749040" cy="303899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500" i="1" dirty="0"/>
          </a:p>
        </p:txBody>
      </p:sp>
    </p:spTree>
    <p:extLst>
      <p:ext uri="{BB962C8B-B14F-4D97-AF65-F5344CB8AC3E}">
        <p14:creationId xmlns:p14="http://schemas.microsoft.com/office/powerpoint/2010/main" val="207321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91002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EJERCICIO DE PLANIFICACIÓN: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INFRAESTRUCTURA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41550"/>
            <a:ext cx="7543800" cy="3636736"/>
          </a:xfrm>
          <a:prstGeom prst="rect">
            <a:avLst/>
          </a:prstGeom>
        </p:spPr>
        <p:txBody>
          <a:bodyPr vert="horz" lIns="0" tIns="34290" rIns="0" bIns="3429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Fichero </a:t>
            </a:r>
            <a:r>
              <a:rPr lang="es-ES" sz="1800" i="1" dirty="0"/>
              <a:t>.</a:t>
            </a:r>
            <a:r>
              <a:rPr lang="es-ES" sz="1800" i="1" dirty="0" err="1"/>
              <a:t>world</a:t>
            </a:r>
            <a:r>
              <a:rPr lang="es-ES" sz="1800" dirty="0"/>
              <a:t>. Incluye: </a:t>
            </a:r>
          </a:p>
          <a:p>
            <a:pPr marL="408051" lvl="1" indent="-257175">
              <a:buFont typeface="+mj-lt"/>
              <a:buAutoNum type="arabicPeriod"/>
            </a:pPr>
            <a:r>
              <a:rPr lang="es-ES" dirty="0"/>
              <a:t>Modelo modificado del robot PR2. Contiene el modelo y plugin de la cámara Kinect, configurado para trabajar con imágenes de 680x480 y formato BGR, con 8 bits para cada uno de los colores primarios de la luz.</a:t>
            </a:r>
          </a:p>
          <a:p>
            <a:pPr marL="408051" lvl="1" indent="-257175">
              <a:buFont typeface="+mj-lt"/>
              <a:buAutoNum type="arabicPeriod"/>
            </a:pPr>
            <a:r>
              <a:rPr lang="es-ES" dirty="0"/>
              <a:t>Modelado de los objetos y obstáculos del mundo utilizando el formato </a:t>
            </a:r>
            <a:r>
              <a:rPr lang="es-ES" i="1" dirty="0"/>
              <a:t>SDF</a:t>
            </a:r>
            <a:r>
              <a:rPr lang="es-ES" dirty="0"/>
              <a:t>.</a:t>
            </a:r>
          </a:p>
          <a:p>
            <a:pPr marL="408051" lvl="1" indent="-257175">
              <a:buFont typeface="+mj-lt"/>
              <a:buAutoNum type="arabicPeriod"/>
            </a:pPr>
            <a:endParaRPr lang="es-ES" sz="135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800" i="1" dirty="0"/>
              <a:t> </a:t>
            </a:r>
            <a:r>
              <a:rPr lang="es-ES" sz="1800" i="1" dirty="0" err="1"/>
              <a:t>Overlaying</a:t>
            </a:r>
            <a:r>
              <a:rPr lang="es-ES" sz="1800" dirty="0"/>
              <a:t> de ROS sobre los paquetes </a:t>
            </a:r>
            <a:r>
              <a:rPr lang="es-ES" sz="1800" i="1" dirty="0"/>
              <a:t>pr2_common </a:t>
            </a:r>
            <a:r>
              <a:rPr lang="es-ES" sz="1800" dirty="0"/>
              <a:t>y </a:t>
            </a:r>
            <a:r>
              <a:rPr lang="es-ES" sz="1800" i="1" dirty="0"/>
              <a:t>pr2_gazebo</a:t>
            </a:r>
            <a:r>
              <a:rPr lang="es-ES" sz="1800" dirty="0"/>
              <a:t>.</a:t>
            </a:r>
          </a:p>
          <a:p>
            <a:pPr marL="408051" lvl="1" indent="-257175">
              <a:buFont typeface="+mj-lt"/>
              <a:buAutoNum type="arabicPeriod"/>
            </a:pPr>
            <a:r>
              <a:rPr lang="es-ES" dirty="0"/>
              <a:t>Añadir la cámara Kinect por defecto sobre la cabeza del robot.</a:t>
            </a:r>
          </a:p>
          <a:p>
            <a:pPr marL="408051" lvl="1" indent="-257175">
              <a:buFont typeface="+mj-lt"/>
              <a:buAutoNum type="arabicPeriod"/>
            </a:pPr>
            <a:r>
              <a:rPr lang="es-ES" dirty="0"/>
              <a:t>Desactivar el sensor láser para evitar ruido en la imágenes detectadas.  </a:t>
            </a:r>
          </a:p>
          <a:p>
            <a:pPr marL="150876" lvl="1" indent="0">
              <a:buNone/>
            </a:pPr>
            <a:endParaRPr lang="es-ES" sz="135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Se ofrece una plantilla Python </a:t>
            </a:r>
            <a:r>
              <a:rPr lang="es-ES" sz="1800" i="1" dirty="0"/>
              <a:t>template.py </a:t>
            </a:r>
            <a:r>
              <a:rPr lang="es-ES" sz="1800" dirty="0"/>
              <a:t>que abstrae de la complejidad de </a:t>
            </a:r>
            <a:r>
              <a:rPr lang="es-ES" sz="1800" dirty="0" err="1"/>
              <a:t>OpenCV</a:t>
            </a:r>
            <a:r>
              <a:rPr lang="es-ES" sz="1800" dirty="0"/>
              <a:t> y </a:t>
            </a:r>
            <a:r>
              <a:rPr lang="es-ES" sz="1800" dirty="0" err="1"/>
              <a:t>MoveIt</a:t>
            </a:r>
            <a:r>
              <a:rPr lang="es-ES" sz="1800" dirty="0"/>
              <a:t>!.</a:t>
            </a:r>
          </a:p>
          <a:p>
            <a:pPr marL="0" indent="0">
              <a:buNone/>
            </a:pPr>
            <a:endParaRPr lang="es-ES" sz="1500" b="1" i="1" dirty="0"/>
          </a:p>
          <a:p>
            <a:pPr marL="0" indent="0">
              <a:buNone/>
            </a:pPr>
            <a:endParaRPr lang="es-ES" sz="1500" b="1" i="1" dirty="0"/>
          </a:p>
          <a:p>
            <a:pPr marL="0" indent="0">
              <a:buNone/>
            </a:pPr>
            <a:endParaRPr lang="es-ES" sz="1500" i="1" dirty="0"/>
          </a:p>
          <a:p>
            <a:pPr marL="0" indent="0">
              <a:buNone/>
            </a:pPr>
            <a:endParaRPr lang="es-ES" sz="1500" i="1" dirty="0"/>
          </a:p>
        </p:txBody>
      </p:sp>
    </p:spTree>
    <p:extLst>
      <p:ext uri="{BB962C8B-B14F-4D97-AF65-F5344CB8AC3E}">
        <p14:creationId xmlns:p14="http://schemas.microsoft.com/office/powerpoint/2010/main" val="358006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00332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EJERCICIO DE PLANIFICACIÓN: </a:t>
            </a:r>
            <a:r>
              <a:rPr lang="es-ES" sz="21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APIs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59" y="2241550"/>
            <a:ext cx="7630575" cy="3468785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 </a:t>
            </a:r>
            <a:r>
              <a:rPr lang="en-US" sz="1800" dirty="0"/>
              <a:t>API de </a:t>
            </a:r>
            <a:r>
              <a:rPr lang="en-US" sz="1800" dirty="0" err="1"/>
              <a:t>manejo</a:t>
            </a:r>
            <a:r>
              <a:rPr lang="en-US" sz="1800" dirty="0"/>
              <a:t> de </a:t>
            </a:r>
            <a:r>
              <a:rPr lang="en-US" sz="1800" dirty="0" err="1"/>
              <a:t>imágenes</a:t>
            </a:r>
            <a:r>
              <a:rPr lang="en-US" sz="1800" dirty="0"/>
              <a:t> con OpenCV:</a:t>
            </a:r>
          </a:p>
          <a:p>
            <a:pPr marL="433769" lvl="1" indent="-214313">
              <a:buFont typeface="Courier New" panose="02070309020205020404" pitchFamily="49" charset="0"/>
              <a:buChar char="o"/>
            </a:pPr>
            <a:r>
              <a:rPr lang="nl-NL" sz="1600" dirty="0"/>
              <a:t>convert_to_cv2(msg) </a:t>
            </a:r>
          </a:p>
          <a:p>
            <a:pPr marL="433769" lvl="1" indent="-214313">
              <a:buFont typeface="Courier New" panose="02070309020205020404" pitchFamily="49" charset="0"/>
              <a:buChar char="o"/>
            </a:pPr>
            <a:r>
              <a:rPr lang="es-ES" sz="1600" dirty="0" err="1"/>
              <a:t>convert_to_hsv</a:t>
            </a:r>
            <a:r>
              <a:rPr lang="es-ES" sz="1600" dirty="0"/>
              <a:t>(</a:t>
            </a:r>
            <a:r>
              <a:rPr lang="es-ES" sz="1600" dirty="0" err="1"/>
              <a:t>img</a:t>
            </a:r>
            <a:r>
              <a:rPr lang="es-ES" sz="1600" dirty="0"/>
              <a:t>)</a:t>
            </a:r>
          </a:p>
          <a:p>
            <a:pPr marL="433769" lvl="1" indent="-214313">
              <a:buFont typeface="Courier New" panose="02070309020205020404" pitchFamily="49" charset="0"/>
              <a:buChar char="o"/>
            </a:pPr>
            <a:r>
              <a:rPr lang="es-ES" sz="1600" dirty="0" err="1"/>
              <a:t>save_image</a:t>
            </a:r>
            <a:r>
              <a:rPr lang="es-ES" sz="1600" dirty="0"/>
              <a:t>(</a:t>
            </a:r>
            <a:r>
              <a:rPr lang="es-ES" sz="1600" dirty="0" err="1"/>
              <a:t>img</a:t>
            </a:r>
            <a:r>
              <a:rPr lang="es-ES" sz="1600" dirty="0"/>
              <a:t>) </a:t>
            </a:r>
          </a:p>
          <a:p>
            <a:pPr marL="433769" lvl="1" indent="-214313">
              <a:buFont typeface="Courier New" panose="02070309020205020404" pitchFamily="49" charset="0"/>
              <a:buChar char="o"/>
            </a:pPr>
            <a:r>
              <a:rPr lang="en-US" sz="1600" dirty="0" err="1"/>
              <a:t>detect_objects</a:t>
            </a:r>
            <a:r>
              <a:rPr lang="en-US" sz="1600" dirty="0"/>
              <a:t>(</a:t>
            </a:r>
            <a:r>
              <a:rPr lang="en-US" sz="1600" dirty="0" err="1"/>
              <a:t>img</a:t>
            </a:r>
            <a:r>
              <a:rPr lang="en-US" sz="1600" dirty="0"/>
              <a:t>, lower, upper, color)</a:t>
            </a:r>
            <a:endParaRPr lang="es-E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 </a:t>
            </a:r>
            <a:r>
              <a:rPr lang="en-US" sz="1800" dirty="0"/>
              <a:t>API de </a:t>
            </a:r>
            <a:r>
              <a:rPr lang="en-US" sz="1800" dirty="0" err="1"/>
              <a:t>manejo</a:t>
            </a:r>
            <a:r>
              <a:rPr lang="en-US" sz="1800" dirty="0"/>
              <a:t> del robot con </a:t>
            </a:r>
            <a:r>
              <a:rPr lang="en-US" sz="1800" dirty="0" err="1"/>
              <a:t>MoveIt</a:t>
            </a:r>
            <a:r>
              <a:rPr lang="en-US" sz="1800" dirty="0"/>
              <a:t>!:</a:t>
            </a:r>
          </a:p>
          <a:p>
            <a:pPr marL="433769" lvl="1" indent="-214313">
              <a:buFont typeface="Courier New" panose="02070309020205020404" pitchFamily="49" charset="0"/>
              <a:buChar char="o"/>
            </a:pPr>
            <a:r>
              <a:rPr lang="nl-NL" sz="1600" dirty="0"/>
              <a:t>look_at_object(x,y,z)</a:t>
            </a:r>
          </a:p>
          <a:p>
            <a:pPr marL="433769" lvl="1" indent="-214313">
              <a:buFont typeface="Courier New" panose="02070309020205020404" pitchFamily="49" charset="0"/>
              <a:buChar char="o"/>
            </a:pPr>
            <a:r>
              <a:rPr lang="es-ES" sz="1600" dirty="0" err="1"/>
              <a:t>Subscriber</a:t>
            </a:r>
            <a:r>
              <a:rPr lang="es-ES" sz="1600" dirty="0"/>
              <a:t>(</a:t>
            </a:r>
            <a:r>
              <a:rPr lang="es-ES" sz="1600" dirty="0" err="1"/>
              <a:t>image_topic</a:t>
            </a:r>
            <a:r>
              <a:rPr lang="es-ES" sz="1600" dirty="0"/>
              <a:t>, </a:t>
            </a:r>
            <a:r>
              <a:rPr lang="es-ES" sz="1600" dirty="0" err="1"/>
              <a:t>Image</a:t>
            </a:r>
            <a:r>
              <a:rPr lang="es-ES" sz="1600" dirty="0"/>
              <a:t>, </a:t>
            </a:r>
            <a:r>
              <a:rPr lang="es-ES" sz="1600" dirty="0" err="1"/>
              <a:t>image_callback</a:t>
            </a:r>
            <a:r>
              <a:rPr lang="es-ES" sz="1600" dirty="0"/>
              <a:t>)</a:t>
            </a:r>
          </a:p>
          <a:p>
            <a:pPr marL="433769" lvl="1" indent="-214313">
              <a:buFont typeface="Courier New" panose="02070309020205020404" pitchFamily="49" charset="0"/>
              <a:buChar char="o"/>
            </a:pPr>
            <a:r>
              <a:rPr lang="es-ES" sz="1600" dirty="0" err="1"/>
              <a:t>start_planning</a:t>
            </a:r>
            <a:r>
              <a:rPr lang="es-ES" sz="1600" dirty="0"/>
              <a:t>()</a:t>
            </a:r>
          </a:p>
          <a:p>
            <a:pPr marL="433769" lvl="1" indent="-214313">
              <a:buFont typeface="Courier New" panose="02070309020205020404" pitchFamily="49" charset="0"/>
              <a:buChar char="o"/>
            </a:pPr>
            <a:r>
              <a:rPr lang="es-ES" sz="1600" dirty="0" err="1"/>
              <a:t>set_orientation_constraints</a:t>
            </a:r>
            <a:r>
              <a:rPr lang="es-ES" sz="1600" dirty="0"/>
              <a:t>(link, </a:t>
            </a:r>
            <a:r>
              <a:rPr lang="es-ES" sz="1600" dirty="0" err="1"/>
              <a:t>orientation</a:t>
            </a:r>
            <a:r>
              <a:rPr lang="es-ES" sz="1600" dirty="0"/>
              <a:t>, </a:t>
            </a:r>
            <a:r>
              <a:rPr lang="es-ES" sz="1600" dirty="0" err="1"/>
              <a:t>x_tol,y_tol,z_tol</a:t>
            </a:r>
            <a:r>
              <a:rPr lang="es-ES" sz="1600" dirty="0"/>
              <a:t>)</a:t>
            </a:r>
          </a:p>
          <a:p>
            <a:pPr marL="433769" lvl="1" indent="-214313">
              <a:buFont typeface="Courier New" panose="02070309020205020404" pitchFamily="49" charset="0"/>
              <a:buChar char="o"/>
            </a:pPr>
            <a:r>
              <a:rPr lang="es-ES" sz="1600" dirty="0" err="1"/>
              <a:t>move_to_goal</a:t>
            </a:r>
            <a:r>
              <a:rPr lang="es-ES" sz="1600" dirty="0"/>
              <a:t>(color)</a:t>
            </a:r>
            <a:endParaRPr lang="es-ES" sz="1600" b="1" dirty="0"/>
          </a:p>
          <a:p>
            <a:pPr marL="219456" lvl="1" indent="0">
              <a:buNone/>
            </a:pPr>
            <a:endParaRPr lang="es-ES" sz="1350" b="1" dirty="0"/>
          </a:p>
          <a:p>
            <a:pPr marL="0" indent="0">
              <a:buNone/>
            </a:pPr>
            <a:endParaRPr lang="es-ES" sz="1500" b="1" i="1" dirty="0"/>
          </a:p>
          <a:p>
            <a:pPr marL="0" indent="0">
              <a:buNone/>
            </a:pPr>
            <a:endParaRPr lang="es-ES" sz="1500" i="1" dirty="0"/>
          </a:p>
          <a:p>
            <a:pPr marL="0" indent="0">
              <a:buNone/>
            </a:pPr>
            <a:endParaRPr lang="es-ES" sz="1500" i="1" dirty="0"/>
          </a:p>
        </p:txBody>
      </p:sp>
    </p:spTree>
    <p:extLst>
      <p:ext uri="{BB962C8B-B14F-4D97-AF65-F5344CB8AC3E}">
        <p14:creationId xmlns:p14="http://schemas.microsoft.com/office/powerpoint/2010/main" val="2325516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00332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DISEÑO</a:t>
            </a:r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 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41550"/>
            <a:ext cx="7543800" cy="3664728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500" b="1" dirty="0"/>
          </a:p>
          <a:p>
            <a:r>
              <a:rPr lang="es-ES" sz="1800" b="1" dirty="0"/>
              <a:t>Fase 1. </a:t>
            </a:r>
            <a:r>
              <a:rPr lang="es-ES" sz="1800" dirty="0"/>
              <a:t>Movimiento de la cabeza del robot PR2, de manera que observe la zona de muestra.</a:t>
            </a:r>
          </a:p>
          <a:p>
            <a:r>
              <a:rPr lang="es-ES" sz="1800" b="1" dirty="0"/>
              <a:t>Fase 2</a:t>
            </a:r>
            <a:r>
              <a:rPr lang="es-ES" sz="1800" dirty="0"/>
              <a:t>. Se aplica el procesamiento de imágenes para identificar que lo que hay en la zona de muestra es realmente un objeto, y determinar su color. </a:t>
            </a:r>
          </a:p>
          <a:p>
            <a:r>
              <a:rPr lang="es-ES" sz="1800" b="1" dirty="0"/>
              <a:t>Fase 3. </a:t>
            </a:r>
            <a:r>
              <a:rPr lang="es-ES" sz="1800" dirty="0"/>
              <a:t>El robot debe planificar una trayectoria con su brazo izquierdo que supere los obstáculos necesarios para situarse frente a la zona de derribo.</a:t>
            </a:r>
          </a:p>
          <a:p>
            <a:r>
              <a:rPr lang="es-ES" sz="1800" b="1" dirty="0"/>
              <a:t>Fase 4. </a:t>
            </a:r>
            <a:r>
              <a:rPr lang="es-ES" sz="1800" dirty="0"/>
              <a:t>Ejecución del movimiento planificado en la fase 3.</a:t>
            </a:r>
          </a:p>
          <a:p>
            <a:r>
              <a:rPr lang="es-ES" sz="1800" b="1" dirty="0"/>
              <a:t>Fase 5. </a:t>
            </a:r>
            <a:r>
              <a:rPr lang="es-ES" sz="1800" dirty="0"/>
              <a:t>Planificar y ejecutar un movimiento de derribo.</a:t>
            </a:r>
            <a:endParaRPr lang="es-ES" sz="1800" b="1" i="1" dirty="0"/>
          </a:p>
          <a:p>
            <a:pPr marL="0" indent="0">
              <a:buNone/>
            </a:pPr>
            <a:endParaRPr lang="es-ES" sz="1500" i="1" dirty="0"/>
          </a:p>
          <a:p>
            <a:pPr marL="0" indent="0">
              <a:buNone/>
            </a:pPr>
            <a:endParaRPr lang="es-ES" sz="1500" i="1" dirty="0"/>
          </a:p>
        </p:txBody>
      </p:sp>
    </p:spTree>
    <p:extLst>
      <p:ext uri="{BB962C8B-B14F-4D97-AF65-F5344CB8AC3E}">
        <p14:creationId xmlns:p14="http://schemas.microsoft.com/office/powerpoint/2010/main" val="222349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18994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FASE 1</a:t>
            </a:r>
          </a:p>
        </p:txBody>
      </p:sp>
      <p:pic>
        <p:nvPicPr>
          <p:cNvPr id="4" name="Imagen 3" descr="Imagen que contiene interior, pared, cepillo de dientes, instrumentos de escritura&#10;&#10;Descripción generada automáticamente">
            <a:extLst>
              <a:ext uri="{FF2B5EF4-FFF2-40B4-BE49-F238E27FC236}">
                <a16:creationId xmlns:a16="http://schemas.microsoft.com/office/drawing/2014/main" id="{0C0B4294-2F51-45DD-B4AA-AC5D62108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9" y="3852522"/>
            <a:ext cx="8599461" cy="1773977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57148E6-15B3-4A74-919B-D0A0B619C42A}"/>
              </a:ext>
            </a:extLst>
          </p:cNvPr>
          <p:cNvSpPr txBox="1">
            <a:spLocks/>
          </p:cNvSpPr>
          <p:nvPr/>
        </p:nvSpPr>
        <p:spPr>
          <a:xfrm>
            <a:off x="822959" y="2241551"/>
            <a:ext cx="7751873" cy="1304082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1800" b="1" dirty="0"/>
              <a:t> </a:t>
            </a:r>
            <a:r>
              <a:rPr lang="es-ES" sz="1800" dirty="0"/>
              <a:t>Se inicializa el simulador con el mundo  creado a través de un fichero .</a:t>
            </a:r>
            <a:r>
              <a:rPr lang="es-ES" sz="1800" i="1" dirty="0" err="1"/>
              <a:t>launch</a:t>
            </a:r>
            <a:r>
              <a:rPr lang="es-E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Se gira el cuello del robot hacia la derecha mediante mensajes </a:t>
            </a:r>
            <a:r>
              <a:rPr lang="es-ES" sz="1800" i="1" dirty="0" err="1"/>
              <a:t>PointHeadAction</a:t>
            </a:r>
            <a:r>
              <a:rPr lang="es-ES" sz="1500" i="1" dirty="0"/>
              <a:t>.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380205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00332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FASE 2</a:t>
            </a:r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 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41550"/>
            <a:ext cx="7543800" cy="3776695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1800" b="1" dirty="0"/>
              <a:t> </a:t>
            </a:r>
            <a:r>
              <a:rPr lang="es-ES" sz="1800" dirty="0"/>
              <a:t>Se utilizan </a:t>
            </a:r>
            <a:r>
              <a:rPr lang="es-ES" sz="1800" i="1" dirty="0"/>
              <a:t>ROS </a:t>
            </a:r>
            <a:r>
              <a:rPr lang="es-ES" sz="1800" i="1" dirty="0" err="1"/>
              <a:t>topics</a:t>
            </a:r>
            <a:r>
              <a:rPr lang="es-ES" sz="1800" i="1" dirty="0"/>
              <a:t> </a:t>
            </a:r>
            <a:r>
              <a:rPr lang="es-ES" sz="1800" dirty="0"/>
              <a:t>para obtener las imágenes de la cámara Kinect.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b="1" dirty="0"/>
              <a:t> </a:t>
            </a:r>
            <a:r>
              <a:rPr lang="es-ES" sz="1800" dirty="0"/>
              <a:t>Se utiliza el paquete </a:t>
            </a:r>
            <a:r>
              <a:rPr lang="es-ES" sz="1800" i="1" dirty="0" err="1"/>
              <a:t>cv_bridge</a:t>
            </a:r>
            <a:r>
              <a:rPr lang="es-ES" sz="1800" dirty="0"/>
              <a:t>. Permite transformar imágenes de ROS a imágenes </a:t>
            </a:r>
            <a:r>
              <a:rPr lang="es-ES" sz="1800" dirty="0" err="1"/>
              <a:t>cv</a:t>
            </a:r>
            <a:r>
              <a:rPr lang="es-ES" sz="1800" dirty="0"/>
              <a:t>::</a:t>
            </a:r>
            <a:r>
              <a:rPr lang="es-ES" sz="1800" dirty="0" err="1"/>
              <a:t>mat.</a:t>
            </a:r>
            <a:endParaRPr lang="es-ES" sz="1800" dirty="0"/>
          </a:p>
          <a:p>
            <a:pPr marL="0" indent="0">
              <a:buNone/>
            </a:pPr>
            <a:r>
              <a:rPr lang="es-ES" sz="1800" dirty="0"/>
              <a:t>	cv2_img = bridge.imgmsg_to_cv2(</a:t>
            </a:r>
            <a:r>
              <a:rPr lang="es-ES" sz="1800" dirty="0" err="1"/>
              <a:t>msg</a:t>
            </a:r>
            <a:r>
              <a:rPr lang="es-ES" sz="1800" dirty="0"/>
              <a:t>, ”bgr8”)</a:t>
            </a:r>
          </a:p>
          <a:p>
            <a:pPr marL="0" indent="0">
              <a:buNone/>
            </a:pPr>
            <a:r>
              <a:rPr lang="es-ES" sz="1800" dirty="0"/>
              <a:t>	</a:t>
            </a:r>
            <a:r>
              <a:rPr lang="en-US" sz="1800" dirty="0" err="1"/>
              <a:t>color_HSV</a:t>
            </a:r>
            <a:r>
              <a:rPr lang="en-US" sz="1800" dirty="0"/>
              <a:t> = cv2.cvtColor(cv2_img, cv2.COLOR_BGR2HSV)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Se </a:t>
            </a:r>
            <a:r>
              <a:rPr lang="en-US" sz="1800" dirty="0" err="1"/>
              <a:t>definen</a:t>
            </a:r>
            <a:r>
              <a:rPr lang="en-US" sz="1800" dirty="0"/>
              <a:t> </a:t>
            </a:r>
            <a:r>
              <a:rPr lang="en-US" sz="1800" dirty="0" err="1"/>
              <a:t>umbrales</a:t>
            </a:r>
            <a:r>
              <a:rPr lang="en-US" sz="1800" dirty="0"/>
              <a:t> para </a:t>
            </a: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uno</a:t>
            </a:r>
            <a:r>
              <a:rPr lang="en-US" sz="1800" dirty="0"/>
              <a:t> de los </a:t>
            </a:r>
            <a:r>
              <a:rPr lang="en-US" sz="1800" dirty="0" err="1"/>
              <a:t>colores</a:t>
            </a:r>
            <a:r>
              <a:rPr lang="en-US" sz="1800" dirty="0"/>
              <a:t> y se </a:t>
            </a:r>
            <a:r>
              <a:rPr lang="en-US" sz="1800" dirty="0" err="1"/>
              <a:t>aplican</a:t>
            </a:r>
            <a:r>
              <a:rPr lang="en-US" sz="1800" dirty="0"/>
              <a:t> </a:t>
            </a:r>
            <a:r>
              <a:rPr lang="en-US" sz="1800" dirty="0" err="1"/>
              <a:t>máscaras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blueMask</a:t>
            </a:r>
            <a:r>
              <a:rPr lang="en-US" sz="1800" dirty="0"/>
              <a:t> = cv2. </a:t>
            </a:r>
            <a:r>
              <a:rPr lang="en-US" sz="1800" dirty="0" err="1"/>
              <a:t>inRange</a:t>
            </a:r>
            <a:r>
              <a:rPr lang="en-US" sz="1800" dirty="0"/>
              <a:t> ( </a:t>
            </a:r>
            <a:r>
              <a:rPr lang="en-US" sz="1800" dirty="0" err="1"/>
              <a:t>color_HSV</a:t>
            </a:r>
            <a:r>
              <a:rPr lang="en-US" sz="1800" dirty="0"/>
              <a:t> , </a:t>
            </a:r>
            <a:r>
              <a:rPr lang="en-US" sz="1800" dirty="0" err="1"/>
              <a:t>lower_blue</a:t>
            </a:r>
            <a:r>
              <a:rPr lang="en-US" sz="1800" dirty="0"/>
              <a:t> , </a:t>
            </a:r>
            <a:r>
              <a:rPr lang="en-US" sz="1800" dirty="0" err="1"/>
              <a:t>upper_blue</a:t>
            </a:r>
            <a:r>
              <a:rPr lang="en-US" sz="1800" dirty="0"/>
              <a:t>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Se </a:t>
            </a:r>
            <a:r>
              <a:rPr lang="en-US" sz="1800" dirty="0" err="1"/>
              <a:t>utilizan</a:t>
            </a:r>
            <a:r>
              <a:rPr lang="en-US" sz="1800" dirty="0"/>
              <a:t> las </a:t>
            </a:r>
            <a:r>
              <a:rPr lang="en-US" sz="1800" dirty="0" err="1"/>
              <a:t>funciones</a:t>
            </a:r>
            <a:r>
              <a:rPr lang="en-US" sz="1800" dirty="0"/>
              <a:t> </a:t>
            </a:r>
            <a:r>
              <a:rPr lang="en-US" sz="1800" i="1" dirty="0" err="1"/>
              <a:t>findContours</a:t>
            </a:r>
            <a:r>
              <a:rPr lang="en-US" sz="1800" dirty="0"/>
              <a:t> y </a:t>
            </a:r>
            <a:r>
              <a:rPr lang="en-US" sz="1800" i="1" dirty="0" err="1"/>
              <a:t>contourArea</a:t>
            </a:r>
            <a:r>
              <a:rPr lang="en-US" sz="1800" dirty="0"/>
              <a:t> para </a:t>
            </a:r>
            <a:r>
              <a:rPr lang="en-US" sz="1800" dirty="0" err="1"/>
              <a:t>identificar</a:t>
            </a:r>
            <a:r>
              <a:rPr lang="en-US" sz="1800" dirty="0"/>
              <a:t> </a:t>
            </a:r>
            <a:r>
              <a:rPr lang="en-US" sz="1800" dirty="0" err="1"/>
              <a:t>píxeles</a:t>
            </a:r>
            <a:r>
              <a:rPr lang="en-US" sz="1800" dirty="0"/>
              <a:t> </a:t>
            </a:r>
            <a:r>
              <a:rPr lang="en-US" sz="1800" dirty="0" err="1"/>
              <a:t>contiguos</a:t>
            </a:r>
            <a:r>
              <a:rPr lang="en-US" sz="1800" dirty="0"/>
              <a:t> lo </a:t>
            </a:r>
            <a:r>
              <a:rPr lang="en-US" sz="1800" dirty="0" err="1"/>
              <a:t>suficientemente</a:t>
            </a:r>
            <a:r>
              <a:rPr lang="en-US" sz="1800" dirty="0"/>
              <a:t> </a:t>
            </a:r>
            <a:r>
              <a:rPr lang="en-US" sz="1800" dirty="0" err="1"/>
              <a:t>grandes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para ser </a:t>
            </a:r>
            <a:r>
              <a:rPr lang="en-US" sz="1800" dirty="0" err="1"/>
              <a:t>considerados</a:t>
            </a:r>
            <a:r>
              <a:rPr lang="en-US" sz="1800" dirty="0"/>
              <a:t> un </a:t>
            </a:r>
            <a:r>
              <a:rPr lang="en-US" sz="1800" dirty="0" err="1"/>
              <a:t>objeto</a:t>
            </a:r>
            <a:r>
              <a:rPr lang="en-US" sz="1800" dirty="0"/>
              <a:t>. </a:t>
            </a:r>
            <a:endParaRPr lang="es-ES" sz="1800" dirty="0"/>
          </a:p>
          <a:p>
            <a:pPr marL="0" indent="0">
              <a:buNone/>
            </a:pPr>
            <a:endParaRPr lang="es-ES" sz="1500" i="1" dirty="0"/>
          </a:p>
        </p:txBody>
      </p:sp>
    </p:spTree>
    <p:extLst>
      <p:ext uri="{BB962C8B-B14F-4D97-AF65-F5344CB8AC3E}">
        <p14:creationId xmlns:p14="http://schemas.microsoft.com/office/powerpoint/2010/main" val="257423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613" y="709663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FASE 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EA73C9-F010-4FBC-9D21-E6A960A5E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67" y="2037940"/>
            <a:ext cx="6417065" cy="398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1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00333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FASE 3</a:t>
            </a:r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 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709127" y="2241550"/>
            <a:ext cx="7856375" cy="3842009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1800" b="1" dirty="0"/>
              <a:t> </a:t>
            </a:r>
            <a:r>
              <a:rPr lang="es-ES" sz="1800" dirty="0"/>
              <a:t>Lanzamiento a través del fichero </a:t>
            </a:r>
            <a:r>
              <a:rPr lang="es-ES" sz="1800" i="1" dirty="0"/>
              <a:t>pr2_planning_execution.launch. Opción con</a:t>
            </a:r>
            <a:r>
              <a:rPr lang="es-ES" sz="1800" dirty="0"/>
              <a:t> </a:t>
            </a:r>
            <a:r>
              <a:rPr lang="es-ES" sz="1800" dirty="0" err="1"/>
              <a:t>Rviz</a:t>
            </a:r>
            <a:r>
              <a:rPr lang="es-ES" sz="1800" dirty="0"/>
              <a:t>.</a:t>
            </a:r>
            <a:endParaRPr lang="es-E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800" b="1" dirty="0"/>
              <a:t> </a:t>
            </a:r>
            <a:r>
              <a:rPr lang="es-ES" sz="1800" dirty="0"/>
              <a:t>Se utiliza el módulo </a:t>
            </a:r>
            <a:r>
              <a:rPr lang="es-ES" sz="1800" i="1" dirty="0" err="1"/>
              <a:t>MoveItCommander</a:t>
            </a:r>
            <a:r>
              <a:rPr lang="es-ES" sz="1800" i="1" dirty="0"/>
              <a:t>, </a:t>
            </a:r>
            <a:r>
              <a:rPr lang="es-ES" sz="1800" dirty="0"/>
              <a:t>que permite acceder a través de Python a toda la funcionalidad de </a:t>
            </a:r>
            <a:r>
              <a:rPr lang="es-ES" sz="1800" dirty="0" err="1"/>
              <a:t>MoveIt</a:t>
            </a:r>
            <a:r>
              <a:rPr lang="es-ES" sz="1800" dirty="0"/>
              <a:t>!.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i="1" dirty="0"/>
              <a:t> </a:t>
            </a:r>
            <a:r>
              <a:rPr lang="es-ES" sz="1800" dirty="0"/>
              <a:t>Contiene tres clases llamadas </a:t>
            </a:r>
            <a:r>
              <a:rPr lang="es-ES" sz="1800" i="1" dirty="0" err="1"/>
              <a:t>RobotCommander</a:t>
            </a:r>
            <a:r>
              <a:rPr lang="es-ES" sz="1800" i="1" dirty="0"/>
              <a:t>, </a:t>
            </a:r>
            <a:r>
              <a:rPr lang="es-ES" sz="1800" i="1" dirty="0" err="1"/>
              <a:t>PlanningSceneInterface</a:t>
            </a:r>
            <a:r>
              <a:rPr lang="es-ES" sz="1800" i="1" dirty="0"/>
              <a:t> y </a:t>
            </a:r>
            <a:r>
              <a:rPr lang="es-ES" sz="1800" i="1" dirty="0" err="1"/>
              <a:t>MoveGroupCommander</a:t>
            </a:r>
            <a:r>
              <a:rPr lang="es-ES" sz="1800" i="1" dirty="0"/>
              <a:t>. </a:t>
            </a:r>
            <a:endParaRPr lang="es-E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800" i="1" dirty="0"/>
              <a:t> </a:t>
            </a:r>
            <a:r>
              <a:rPr lang="es-ES" sz="1800" dirty="0"/>
              <a:t>La función </a:t>
            </a:r>
            <a:r>
              <a:rPr lang="es-ES" sz="1800" i="1" dirty="0"/>
              <a:t>plan()</a:t>
            </a:r>
            <a:r>
              <a:rPr lang="es-ES" sz="1800" dirty="0"/>
              <a:t> recibe un mensaje </a:t>
            </a:r>
            <a:r>
              <a:rPr lang="es-ES" sz="1800" dirty="0" err="1"/>
              <a:t>MoveIt</a:t>
            </a:r>
            <a:r>
              <a:rPr lang="es-ES" sz="1800" dirty="0"/>
              <a:t>! de tipo </a:t>
            </a:r>
            <a:r>
              <a:rPr lang="es-ES" sz="1800" i="1" dirty="0"/>
              <a:t>Pose</a:t>
            </a:r>
            <a:r>
              <a:rPr lang="es-E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Antes, tiempos válidos e intentos de planificación, obstáculos a considerar y restricciones.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Los controladores del brazo robótico se configuran en un fichero </a:t>
            </a:r>
            <a:r>
              <a:rPr lang="es-ES" sz="1800" i="1" dirty="0" err="1"/>
              <a:t>controllers.yaml</a:t>
            </a:r>
            <a:r>
              <a:rPr lang="es-ES" sz="1800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49254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21087"/>
            <a:ext cx="8031791" cy="3843812"/>
          </a:xfrm>
          <a:prstGeom prst="rect">
            <a:avLst/>
          </a:prstGeom>
        </p:spPr>
        <p:txBody>
          <a:bodyPr vert="horz" lIns="0" tIns="34290" rIns="0" bIns="3429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1500" b="1" dirty="0"/>
              <a:t> </a:t>
            </a:r>
            <a:r>
              <a:rPr lang="es-ES" sz="1800" dirty="0"/>
              <a:t>Se utiliza el planificador RRT</a:t>
            </a:r>
            <a:r>
              <a:rPr lang="es-ES" sz="1800" i="1" dirty="0"/>
              <a:t>(</a:t>
            </a:r>
            <a:r>
              <a:rPr lang="es-ES" sz="1800" i="1" dirty="0" err="1"/>
              <a:t>Rapidly-exploring</a:t>
            </a:r>
            <a:r>
              <a:rPr lang="es-ES" sz="1800" i="1" dirty="0"/>
              <a:t> </a:t>
            </a:r>
            <a:r>
              <a:rPr lang="es-ES" sz="1800" i="1" dirty="0" err="1"/>
              <a:t>Random</a:t>
            </a:r>
            <a:r>
              <a:rPr lang="es-ES" sz="1800" i="1" dirty="0"/>
              <a:t> </a:t>
            </a:r>
            <a:r>
              <a:rPr lang="es-ES" sz="1800" i="1" dirty="0" err="1"/>
              <a:t>Trees</a:t>
            </a:r>
            <a:r>
              <a:rPr lang="es-ES" sz="1800" i="1" dirty="0"/>
              <a:t>) </a:t>
            </a:r>
            <a:r>
              <a:rPr lang="es-ES" sz="1800" dirty="0" err="1"/>
              <a:t>Connect</a:t>
            </a:r>
            <a:r>
              <a:rPr lang="es-ES" sz="1800" dirty="0"/>
              <a:t> de la librería OMPL(</a:t>
            </a:r>
            <a:r>
              <a:rPr lang="es-ES" sz="1800" i="1" dirty="0"/>
              <a:t>Open </a:t>
            </a:r>
            <a:r>
              <a:rPr lang="es-ES" sz="1800" i="1" dirty="0" err="1"/>
              <a:t>Motion</a:t>
            </a:r>
            <a:r>
              <a:rPr lang="es-ES" sz="1800" i="1" dirty="0"/>
              <a:t> </a:t>
            </a:r>
            <a:r>
              <a:rPr lang="es-ES" sz="1800" i="1" dirty="0" err="1"/>
              <a:t>Planning</a:t>
            </a:r>
            <a:r>
              <a:rPr lang="es-ES" sz="1800" i="1" dirty="0"/>
              <a:t> Library</a:t>
            </a:r>
            <a:r>
              <a:rPr lang="es-ES" sz="1800" dirty="0"/>
              <a:t>). Completamente soportada en </a:t>
            </a:r>
            <a:r>
              <a:rPr lang="es-ES" sz="1800" dirty="0" err="1"/>
              <a:t>MoveIt</a:t>
            </a:r>
            <a:r>
              <a:rPr lang="es-ES" sz="1800" dirty="0"/>
              <a:t>!.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i="1" dirty="0"/>
              <a:t> </a:t>
            </a:r>
            <a:r>
              <a:rPr lang="es-ES" sz="1800" dirty="0"/>
              <a:t>Ofrece soluciones rápidas no deterministas. Trabaja sobre el espacio de configuraciones.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Consiste en comenzar a generar un árbol de forma simultánea desde el inicio y el destino del movimiento. El árbol se expande por posiciones cercanas aleatorias, que cumplan las distintas restricciones programadas. Cuando se conectan ambos caminos,  existe una solución. 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800" dirty="0"/>
          </a:p>
          <a:p>
            <a:pPr>
              <a:buFont typeface="Arial" panose="020B0604020202020204" pitchFamily="34" charset="0"/>
              <a:buChar char="•"/>
            </a:pPr>
            <a:endParaRPr lang="es-ES" sz="1800" dirty="0"/>
          </a:p>
          <a:p>
            <a:pPr>
              <a:buFont typeface="Arial" panose="020B0604020202020204" pitchFamily="34" charset="0"/>
              <a:buChar char="•"/>
            </a:pPr>
            <a:endParaRPr lang="es-E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Se escoge por rendimiento y fiabilidad para este ejercicio. Valorados SBL y KPIECE.</a:t>
            </a:r>
          </a:p>
          <a:p>
            <a:pPr marL="0" indent="0">
              <a:buNone/>
            </a:pPr>
            <a:endParaRPr lang="es-ES" sz="15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34218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PLANIFICADOR</a:t>
            </a:r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 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90B9E78-971D-49AC-8C0B-A4B9C725AD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377705" y="4512284"/>
            <a:ext cx="2833359" cy="980055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553CA7C-70B6-4A45-BE13-DB44A2EF3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467229" y="4466734"/>
            <a:ext cx="2833359" cy="98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05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30417"/>
            <a:ext cx="7543800" cy="3143969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1800" b="1" i="1" dirty="0"/>
              <a:t> </a:t>
            </a:r>
            <a:r>
              <a:rPr lang="es-ES" sz="1800" dirty="0"/>
              <a:t>El parámetro </a:t>
            </a:r>
            <a:r>
              <a:rPr lang="es-ES" sz="1800" i="1" dirty="0" err="1"/>
              <a:t>longest_valid_segment_fraction</a:t>
            </a:r>
            <a:r>
              <a:rPr lang="es-ES" sz="1800" dirty="0"/>
              <a:t> define la distancia a la que se considera asumible viajar por el espacio en búsqueda del siguiente nodo del grafo sin validar el estado de colisiones.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Se configura en el fichero </a:t>
            </a:r>
            <a:r>
              <a:rPr lang="es-ES" sz="1800" i="1" dirty="0" err="1"/>
              <a:t>ompl_planning.yaml</a:t>
            </a:r>
            <a:r>
              <a:rPr lang="es-ES" sz="1800" i="1" dirty="0"/>
              <a:t> </a:t>
            </a:r>
            <a:r>
              <a:rPr lang="es-ES" sz="1800" dirty="0"/>
              <a:t>y tiene un valor por defecto de 0.05.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5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44999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AJUSTE DEL PLANIFICADOR</a:t>
            </a:r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 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4F379A2-6634-46D5-9F4B-C170D94C4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50" y="3802401"/>
            <a:ext cx="7008019" cy="19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60130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ÍNDICE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0E1C22-6CDF-4316-B6F1-8775B0B6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sz="2100" dirty="0"/>
              <a:t>Introducción</a:t>
            </a:r>
          </a:p>
          <a:p>
            <a:pPr marL="342900" indent="-342900">
              <a:buAutoNum type="arabicPeriod"/>
            </a:pPr>
            <a:r>
              <a:rPr lang="es-ES" sz="2100" dirty="0"/>
              <a:t>Objetivos</a:t>
            </a:r>
          </a:p>
          <a:p>
            <a:pPr marL="342900" indent="-342900">
              <a:buAutoNum type="arabicPeriod"/>
            </a:pPr>
            <a:r>
              <a:rPr lang="es-ES" sz="2100" dirty="0"/>
              <a:t>Infraestructura utilizada</a:t>
            </a:r>
          </a:p>
          <a:p>
            <a:pPr marL="342900" indent="-342900">
              <a:buAutoNum type="arabicPeriod"/>
            </a:pPr>
            <a:r>
              <a:rPr lang="es-ES" sz="2100" dirty="0"/>
              <a:t>Ejercicio de planificación de trayectorias con brazo robótico</a:t>
            </a:r>
          </a:p>
          <a:p>
            <a:pPr marL="342900" indent="-342900">
              <a:buAutoNum type="arabicPeriod"/>
            </a:pPr>
            <a:r>
              <a:rPr lang="es-ES" sz="2100" dirty="0"/>
              <a:t>Solución de referencia</a:t>
            </a:r>
          </a:p>
          <a:p>
            <a:pPr marL="342900" indent="-342900">
              <a:buAutoNum type="arabicPeriod"/>
            </a:pPr>
            <a:r>
              <a:rPr lang="es-ES" sz="2100" dirty="0"/>
              <a:t>Conclusiones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322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1" y="718994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FASE 4</a:t>
            </a:r>
          </a:p>
        </p:txBody>
      </p:sp>
      <p:pic>
        <p:nvPicPr>
          <p:cNvPr id="4" name="Imagen 3" descr="Imagen que contiene diferente, interior, foto, ordenador&#10;&#10;Descripción generada automáticamente">
            <a:extLst>
              <a:ext uri="{FF2B5EF4-FFF2-40B4-BE49-F238E27FC236}">
                <a16:creationId xmlns:a16="http://schemas.microsoft.com/office/drawing/2014/main" id="{4873D6F1-B49B-49DE-9032-0614DEC6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2461915"/>
            <a:ext cx="7593053" cy="28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5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63010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FASE 5</a:t>
            </a:r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 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41550"/>
            <a:ext cx="7543800" cy="32334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1800" b="1" dirty="0"/>
              <a:t> </a:t>
            </a:r>
            <a:r>
              <a:rPr lang="es-ES" sz="1800" dirty="0"/>
              <a:t>Se realiza una maniobra de derribo en dicha zona.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Se deja de considerar como obstáculo el objeto del mismo color que el de la zona de muestra.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La pinza del robot se mueve unos centímetros hacia delante haciéndolo caer.</a:t>
            </a:r>
          </a:p>
          <a:p>
            <a:pPr marL="0" indent="0">
              <a:buNone/>
            </a:pPr>
            <a:endParaRPr lang="es-ES" sz="1500" dirty="0"/>
          </a:p>
        </p:txBody>
      </p:sp>
      <p:pic>
        <p:nvPicPr>
          <p:cNvPr id="4" name="Imagen 3" descr="Imagen que contiene interior, pared, LEGO, juguete&#10;&#10;Descripción generada automáticamente">
            <a:extLst>
              <a:ext uri="{FF2B5EF4-FFF2-40B4-BE49-F238E27FC236}">
                <a16:creationId xmlns:a16="http://schemas.microsoft.com/office/drawing/2014/main" id="{800BFC07-3D0F-47EC-9217-37CED765B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13" y="3951514"/>
            <a:ext cx="3764094" cy="21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6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81671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SOLUCIÓN DE REFERENCIA COMPLETA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41550"/>
            <a:ext cx="7543800" cy="32334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500" dirty="0"/>
          </a:p>
        </p:txBody>
      </p:sp>
      <p:pic>
        <p:nvPicPr>
          <p:cNvPr id="3" name="final_execution_1">
            <a:hlinkClick r:id="" action="ppaction://media"/>
            <a:extLst>
              <a:ext uri="{FF2B5EF4-FFF2-40B4-BE49-F238E27FC236}">
                <a16:creationId xmlns:a16="http://schemas.microsoft.com/office/drawing/2014/main" id="{5998F8BA-4D77-405C-85D2-ECE6011A9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7234" y="1890870"/>
            <a:ext cx="6215252" cy="39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00333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CONCLUSIONES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ABAD85-DF8E-40A1-8F88-E754EEE2C530}"/>
              </a:ext>
            </a:extLst>
          </p:cNvPr>
          <p:cNvSpPr txBox="1">
            <a:spLocks/>
          </p:cNvSpPr>
          <p:nvPr/>
        </p:nvSpPr>
        <p:spPr>
          <a:xfrm>
            <a:off x="720324" y="2241550"/>
            <a:ext cx="8050452" cy="32334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500" b="1" dirty="0"/>
              <a:t> </a:t>
            </a:r>
            <a:endParaRPr lang="es-E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 Se enriquece </a:t>
            </a:r>
            <a:r>
              <a:rPr lang="es-ES" sz="1600" dirty="0" err="1"/>
              <a:t>Robotics-Academy</a:t>
            </a:r>
            <a:r>
              <a:rPr lang="es-ES" sz="1600" dirty="0"/>
              <a:t> añadiendo la primera práctica con brazos robóticos.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 Se ha creado la infraestructura necesaria para un ejercicio completo de robótica.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 Se ha generado una plantilla Python que permite abstraer la complejidad de </a:t>
            </a:r>
            <a:r>
              <a:rPr lang="es-ES" sz="1600" dirty="0" err="1"/>
              <a:t>OpenCV</a:t>
            </a:r>
            <a:r>
              <a:rPr lang="es-ES" sz="1600" dirty="0"/>
              <a:t> y </a:t>
            </a:r>
            <a:r>
              <a:rPr lang="es-ES" sz="1600" dirty="0" err="1"/>
              <a:t>MoveIt</a:t>
            </a:r>
            <a:r>
              <a:rPr lang="es-ES" sz="1600" dirty="0"/>
              <a:t>!.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 Se ha diseñado y desarrollado la solución de referencia por fases.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500" dirty="0"/>
          </a:p>
          <a:p>
            <a:pPr>
              <a:buFont typeface="Arial" panose="020B0604020202020204" pitchFamily="34" charset="0"/>
              <a:buChar char="•"/>
            </a:pPr>
            <a:endParaRPr lang="es-ES" sz="1500" dirty="0"/>
          </a:p>
          <a:p>
            <a:pPr>
              <a:buFont typeface="Wingdings" panose="05000000000000000000" pitchFamily="2" charset="2"/>
              <a:buChar char="Ø"/>
            </a:pPr>
            <a:r>
              <a:rPr lang="es-ES" sz="1500" dirty="0"/>
              <a:t> Trabajos futuros: imágenes de profundidad, </a:t>
            </a:r>
            <a:r>
              <a:rPr lang="es-ES" sz="1500" i="1" dirty="0" err="1"/>
              <a:t>pick&amp;place</a:t>
            </a:r>
            <a:r>
              <a:rPr lang="es-ES" sz="1500" dirty="0"/>
              <a:t>, ROS2, MARA, algoritmos..</a:t>
            </a:r>
          </a:p>
        </p:txBody>
      </p:sp>
    </p:spTree>
    <p:extLst>
      <p:ext uri="{BB962C8B-B14F-4D97-AF65-F5344CB8AC3E}">
        <p14:creationId xmlns:p14="http://schemas.microsoft.com/office/powerpoint/2010/main" val="82707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DBE1B-1573-4C35-9CFE-0A6B3B49B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220" y="1687535"/>
            <a:ext cx="5623560" cy="2674620"/>
          </a:xfrm>
        </p:spPr>
        <p:txBody>
          <a:bodyPr>
            <a:normAutofit/>
          </a:bodyPr>
          <a:lstStyle/>
          <a:p>
            <a:pPr algn="ctr"/>
            <a:r>
              <a:rPr lang="es-ES" sz="1800" dirty="0"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Autor: Ignacio Malo Segura</a:t>
            </a:r>
            <a:br>
              <a:rPr lang="es-ES" sz="1800" dirty="0"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</a:br>
            <a:r>
              <a:rPr lang="es-ES" sz="1800" dirty="0"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Tutor: José María Cañas Plaza</a:t>
            </a:r>
            <a:br>
              <a:rPr lang="es-ES" sz="1800" dirty="0"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</a:br>
            <a:r>
              <a:rPr lang="es-ES" sz="1800" dirty="0" err="1"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Co-tutor</a:t>
            </a:r>
            <a:r>
              <a:rPr lang="es-ES" sz="1800" dirty="0"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: José Francisco Vélez Serrano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0AA201-EBF6-49EA-ACA8-BAD271194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30" y="1115121"/>
            <a:ext cx="4846740" cy="18403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2B1596-DC8F-4B6C-92F0-828FEA00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51" y="4934569"/>
            <a:ext cx="2090249" cy="14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8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66141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INTRODUCCIÓN: 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EL PRESENTE DEL SECTOR</a:t>
            </a:r>
          </a:p>
        </p:txBody>
      </p:sp>
      <p:pic>
        <p:nvPicPr>
          <p:cNvPr id="6" name="Imagen 5" descr="Imagen que contiene camión, autobús, carretera, interior&#10;&#10;Descripción generada automáticamente">
            <a:extLst>
              <a:ext uri="{FF2B5EF4-FFF2-40B4-BE49-F238E27FC236}">
                <a16:creationId xmlns:a16="http://schemas.microsoft.com/office/drawing/2014/main" id="{9D2920A5-0C33-4E36-973D-B00C003BE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45" y="2335711"/>
            <a:ext cx="2714821" cy="1526333"/>
          </a:xfrm>
          <a:prstGeom prst="rect">
            <a:avLst/>
          </a:prstGeom>
        </p:spPr>
      </p:pic>
      <p:pic>
        <p:nvPicPr>
          <p:cNvPr id="9" name="Imagen 8" descr="Imagen que contiene edificio, aparcado, objeto, motocicleta&#10;&#10;Descripción generada automáticamente">
            <a:extLst>
              <a:ext uri="{FF2B5EF4-FFF2-40B4-BE49-F238E27FC236}">
                <a16:creationId xmlns:a16="http://schemas.microsoft.com/office/drawing/2014/main" id="{A00824A4-D8CA-4C6A-A284-904113A58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84" y="2335713"/>
            <a:ext cx="2573575" cy="1526332"/>
          </a:xfrm>
          <a:prstGeom prst="rect">
            <a:avLst/>
          </a:prstGeom>
        </p:spPr>
      </p:pic>
      <p:pic>
        <p:nvPicPr>
          <p:cNvPr id="11" name="Imagen 10" descr="Imagen que contiene mesa, suelo, interior, sentado&#10;&#10;Descripción generada automáticamente">
            <a:extLst>
              <a:ext uri="{FF2B5EF4-FFF2-40B4-BE49-F238E27FC236}">
                <a16:creationId xmlns:a16="http://schemas.microsoft.com/office/drawing/2014/main" id="{9C427650-E14A-481F-BD8C-A9DCDF53D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84" y="3936981"/>
            <a:ext cx="2577242" cy="1582954"/>
          </a:xfrm>
          <a:prstGeom prst="rect">
            <a:avLst/>
          </a:prstGeom>
        </p:spPr>
      </p:pic>
      <p:pic>
        <p:nvPicPr>
          <p:cNvPr id="13" name="Imagen 12" descr="Imagen que contiene árbol, carretera, exterior, automóvil&#10;&#10;Descripción generada automáticamente">
            <a:extLst>
              <a:ext uri="{FF2B5EF4-FFF2-40B4-BE49-F238E27FC236}">
                <a16:creationId xmlns:a16="http://schemas.microsoft.com/office/drawing/2014/main" id="{2B656D9D-576A-4C96-89B0-E34138212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45" y="3936981"/>
            <a:ext cx="2714821" cy="15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0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34444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INTRODUCCIÓN: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EL SOFTWARE EN ROBÓTICA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0E1C22-6CDF-4316-B6F1-8775B0B61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1"/>
            <a:ext cx="5248656" cy="38140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Determina la inteligencia del robot. </a:t>
            </a:r>
          </a:p>
          <a:p>
            <a:r>
              <a:rPr lang="es-ES" dirty="0"/>
              <a:t>Los principales componentes de los robots son: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sz="1800" dirty="0"/>
              <a:t>Sensores:  Obtienen información del entorno.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Actuadores: Interactúan con el mundo.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Computador: Se procesan datos, se toman decisiones y se transmiten órdenes. </a:t>
            </a:r>
          </a:p>
          <a:p>
            <a:endParaRPr lang="es-ES" dirty="0"/>
          </a:p>
          <a:p>
            <a:pPr marL="0" indent="0">
              <a:buNone/>
            </a:pPr>
            <a:endParaRPr lang="es-ES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DBB708-4B42-40D8-A202-9DA508F2C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58" y="2291541"/>
            <a:ext cx="1555706" cy="29675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5B1E90-4304-4E51-8E8E-1D9B5D96C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595" y="3613270"/>
            <a:ext cx="1220572" cy="3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4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91676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INTRODUCCIÓN: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DOCENCIA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0E1C22-6CDF-4316-B6F1-8775B0B61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584960"/>
            <a:ext cx="7543801" cy="4037330"/>
          </a:xfrm>
        </p:spPr>
        <p:txBody>
          <a:bodyPr/>
          <a:lstStyle/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Sphero, LEGO </a:t>
            </a:r>
            <a:r>
              <a:rPr lang="es-ES" dirty="0" err="1"/>
              <a:t>Mindstorms</a:t>
            </a:r>
            <a:r>
              <a:rPr lang="es-ES" dirty="0"/>
              <a:t>, </a:t>
            </a:r>
            <a:r>
              <a:rPr lang="es-ES" dirty="0" err="1"/>
              <a:t>Zowi</a:t>
            </a:r>
            <a:r>
              <a:rPr lang="es-ES" dirty="0"/>
              <a:t>…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Tutoriales oficiales de ROS, Robot </a:t>
            </a:r>
            <a:r>
              <a:rPr lang="es-ES" dirty="0" err="1"/>
              <a:t>Ignite</a:t>
            </a:r>
            <a:r>
              <a:rPr lang="es-ES" dirty="0"/>
              <a:t> </a:t>
            </a:r>
            <a:r>
              <a:rPr lang="es-ES" dirty="0" err="1"/>
              <a:t>Academy</a:t>
            </a:r>
            <a:r>
              <a:rPr lang="es-ES" dirty="0"/>
              <a:t>, </a:t>
            </a:r>
            <a:r>
              <a:rPr lang="es-ES" b="1" dirty="0" err="1"/>
              <a:t>Robotics-Academy</a:t>
            </a:r>
            <a:r>
              <a:rPr lang="es-ES" dirty="0"/>
              <a:t>…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 descr="Imagen que contiene exterior&#10;&#10;Descripción generada automáticamente">
            <a:extLst>
              <a:ext uri="{FF2B5EF4-FFF2-40B4-BE49-F238E27FC236}">
                <a16:creationId xmlns:a16="http://schemas.microsoft.com/office/drawing/2014/main" id="{0AEF76A0-BA6D-4713-82BD-203122FC8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28" y="2416559"/>
            <a:ext cx="1877052" cy="1643762"/>
          </a:xfrm>
          <a:prstGeom prst="rect">
            <a:avLst/>
          </a:prstGeom>
        </p:spPr>
      </p:pic>
      <p:pic>
        <p:nvPicPr>
          <p:cNvPr id="7" name="Imagen 6" descr="Imagen que contiene objeto&#10;&#10;Descripción generada automáticamente">
            <a:extLst>
              <a:ext uri="{FF2B5EF4-FFF2-40B4-BE49-F238E27FC236}">
                <a16:creationId xmlns:a16="http://schemas.microsoft.com/office/drawing/2014/main" id="{D6FCE967-D624-4C77-A8BB-6909B99FE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622" y="2580344"/>
            <a:ext cx="1628617" cy="1276483"/>
          </a:xfrm>
          <a:prstGeom prst="rect">
            <a:avLst/>
          </a:prstGeom>
        </p:spPr>
      </p:pic>
      <p:pic>
        <p:nvPicPr>
          <p:cNvPr id="9" name="Imagen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D038451-5CD0-41B9-8D5F-28B8D8CBB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87" y="4277656"/>
            <a:ext cx="2624377" cy="1572638"/>
          </a:xfrm>
          <a:prstGeom prst="rect">
            <a:avLst/>
          </a:prstGeom>
        </p:spPr>
      </p:pic>
      <p:pic>
        <p:nvPicPr>
          <p:cNvPr id="13" name="Imagen 12" descr="Imagen que contiene suelo&#10;&#10;Descripción generada automáticamente">
            <a:extLst>
              <a:ext uri="{FF2B5EF4-FFF2-40B4-BE49-F238E27FC236}">
                <a16:creationId xmlns:a16="http://schemas.microsoft.com/office/drawing/2014/main" id="{A97FA03C-761E-46D7-BD5F-057459A3E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58" y="4277655"/>
            <a:ext cx="3905018" cy="15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9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17298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INTRODUCCIÓN: 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EL FUTURO DEL SECTOR</a:t>
            </a:r>
          </a:p>
        </p:txBody>
      </p:sp>
      <p:pic>
        <p:nvPicPr>
          <p:cNvPr id="5" name="Marcador de contenido 4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DE689A7A-14DA-4C16-8B28-8B11631C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76" y="2596438"/>
            <a:ext cx="4914744" cy="3110797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59" y="1805366"/>
            <a:ext cx="4644779" cy="4175556"/>
          </a:xfrm>
          <a:prstGeom prst="rect">
            <a:avLst/>
          </a:prstGeom>
        </p:spPr>
        <p:txBody>
          <a:bodyPr vert="horz" lIns="0" tIns="34290" rIns="0" bIns="3429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500" dirty="0"/>
          </a:p>
          <a:p>
            <a:pPr marL="0" indent="0">
              <a:buNone/>
            </a:pPr>
            <a:r>
              <a:rPr lang="es-ES" sz="1800" dirty="0"/>
              <a:t>El creciente aumento de la automatización: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sz="135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600" dirty="0"/>
              <a:t>Aumento de la eficiencia.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600" dirty="0"/>
              <a:t>Productividad sin descanso.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600" dirty="0"/>
              <a:t>Reducción de costes.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600" dirty="0"/>
              <a:t>Evita el error humano.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600" dirty="0"/>
              <a:t>Mayor precisión.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600" dirty="0"/>
              <a:t>Control de errores.</a:t>
            </a:r>
          </a:p>
          <a:p>
            <a:pPr marL="0" indent="0">
              <a:buNone/>
            </a:pPr>
            <a:endParaRPr lang="es-ES" sz="1500" i="1" dirty="0"/>
          </a:p>
        </p:txBody>
      </p:sp>
    </p:spTree>
    <p:extLst>
      <p:ext uri="{BB962C8B-B14F-4D97-AF65-F5344CB8AC3E}">
        <p14:creationId xmlns:p14="http://schemas.microsoft.com/office/powerpoint/2010/main" val="18818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76944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OBJETIVOS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41550"/>
            <a:ext cx="7543800" cy="3038993"/>
          </a:xfrm>
          <a:prstGeom prst="rect">
            <a:avLst/>
          </a:prstGeom>
        </p:spPr>
        <p:txBody>
          <a:bodyPr vert="horz" lIns="0" tIns="34290" rIns="0" bIns="3429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r>
              <a:rPr lang="es-ES" sz="1800" dirty="0"/>
              <a:t>Añadir una nueva práctica al entorno </a:t>
            </a:r>
            <a:r>
              <a:rPr lang="es-ES" sz="1800" dirty="0" err="1"/>
              <a:t>Robotics-Academy</a:t>
            </a:r>
            <a:r>
              <a:rPr lang="es-ES" sz="1800" dirty="0"/>
              <a:t>, profundizando en la planificación de trayectorias con un brazo robótico en entornos con obstáculos y utilizando el procesamiento de imagen.  </a:t>
            </a:r>
          </a:p>
          <a:p>
            <a:endParaRPr lang="es-ES" sz="1800" dirty="0"/>
          </a:p>
          <a:p>
            <a:r>
              <a:rPr lang="es-ES" sz="1800" dirty="0"/>
              <a:t>1. Desarrollar la infraestructura necesaria.</a:t>
            </a:r>
          </a:p>
          <a:p>
            <a:r>
              <a:rPr lang="es-ES" sz="1800" dirty="0"/>
              <a:t>2. Desarrollar una plantilla en Python.</a:t>
            </a:r>
          </a:p>
          <a:p>
            <a:r>
              <a:rPr lang="es-ES" sz="1800" dirty="0"/>
              <a:t>3. Desarrollar la solución de referencia para satisfacer el comportamiento esperado.</a:t>
            </a:r>
          </a:p>
          <a:p>
            <a:pPr marL="0" indent="0">
              <a:buNone/>
            </a:pPr>
            <a:endParaRPr lang="es-ES" sz="1500" i="1" dirty="0"/>
          </a:p>
        </p:txBody>
      </p:sp>
    </p:spTree>
    <p:extLst>
      <p:ext uri="{BB962C8B-B14F-4D97-AF65-F5344CB8AC3E}">
        <p14:creationId xmlns:p14="http://schemas.microsoft.com/office/powerpoint/2010/main" val="187840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22E41CA-4620-4DD6-B912-AAB5238B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41" y="1940768"/>
            <a:ext cx="5556973" cy="35362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13520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INFRAESTRUCTURA</a:t>
            </a:r>
            <a:endParaRPr lang="es-ES" sz="2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438031"/>
            <a:ext cx="7543800" cy="303899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5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Robot PR2 + cámara Kinect.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Simulador Gazebo.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Middleware robótico ROS </a:t>
            </a:r>
            <a:r>
              <a:rPr lang="es-ES" sz="1800" dirty="0" err="1"/>
              <a:t>Kinetic</a:t>
            </a:r>
            <a:r>
              <a:rPr lang="es-E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Lenguajes de programación Python y C++.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Biblioteca de visión </a:t>
            </a:r>
            <a:r>
              <a:rPr lang="es-ES" sz="1800" dirty="0" err="1"/>
              <a:t>OpenCV</a:t>
            </a:r>
            <a:r>
              <a:rPr lang="es-E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Entorno de planificación de movimientos </a:t>
            </a:r>
            <a:r>
              <a:rPr lang="es-ES" sz="1800" dirty="0" err="1"/>
              <a:t>MoveIt</a:t>
            </a:r>
            <a:r>
              <a:rPr lang="es-ES" sz="1800" dirty="0"/>
              <a:t>!.</a:t>
            </a:r>
          </a:p>
          <a:p>
            <a:pPr marL="0" indent="0">
              <a:buNone/>
            </a:pPr>
            <a:endParaRPr lang="es-ES" sz="1600" b="1" i="1" dirty="0"/>
          </a:p>
          <a:p>
            <a:pPr marL="0" indent="0">
              <a:buNone/>
            </a:pPr>
            <a:endParaRPr lang="es-ES" sz="1600" i="1" dirty="0"/>
          </a:p>
          <a:p>
            <a:pPr marL="0" indent="0">
              <a:buNone/>
            </a:pPr>
            <a:endParaRPr lang="es-ES" sz="1500" i="1" dirty="0"/>
          </a:p>
        </p:txBody>
      </p:sp>
    </p:spTree>
    <p:extLst>
      <p:ext uri="{BB962C8B-B14F-4D97-AF65-F5344CB8AC3E}">
        <p14:creationId xmlns:p14="http://schemas.microsoft.com/office/powerpoint/2010/main" val="131245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874A0-4971-4E20-A33E-4EE1E106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69698"/>
            <a:ext cx="7543800" cy="1088068"/>
          </a:xfrm>
        </p:spPr>
        <p:txBody>
          <a:bodyPr/>
          <a:lstStyle/>
          <a:p>
            <a:r>
              <a:rPr lang="es-ES" sz="27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EJERCICIO DE PLANIFICACIÓN: </a:t>
            </a:r>
            <a:r>
              <a:rPr lang="es-ES" sz="2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</a:rPr>
              <a:t>ENUNCIADO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F6A038E-A755-4459-BFF5-E5FD601E49C7}"/>
              </a:ext>
            </a:extLst>
          </p:cNvPr>
          <p:cNvSpPr txBox="1">
            <a:spLocks/>
          </p:cNvSpPr>
          <p:nvPr/>
        </p:nvSpPr>
        <p:spPr>
          <a:xfrm>
            <a:off x="822960" y="2241550"/>
            <a:ext cx="7607808" cy="303899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500" i="1" dirty="0"/>
          </a:p>
        </p:txBody>
      </p:sp>
      <p:pic>
        <p:nvPicPr>
          <p:cNvPr id="8" name="Imagen 7" descr="Imagen que contiene interior, mesa, cielo, pared&#10;&#10;Descripción generada automáticamente">
            <a:extLst>
              <a:ext uri="{FF2B5EF4-FFF2-40B4-BE49-F238E27FC236}">
                <a16:creationId xmlns:a16="http://schemas.microsoft.com/office/drawing/2014/main" id="{50B2ECC4-2110-4617-94CC-C9B674C6A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19" y="2241550"/>
            <a:ext cx="5606882" cy="3550260"/>
          </a:xfrm>
          <a:prstGeom prst="rect">
            <a:avLst/>
          </a:prstGeom>
        </p:spPr>
      </p:pic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CF7797B8-57B7-454A-AF50-30064B5D1E81}"/>
              </a:ext>
            </a:extLst>
          </p:cNvPr>
          <p:cNvSpPr/>
          <p:nvPr/>
        </p:nvSpPr>
        <p:spPr>
          <a:xfrm>
            <a:off x="4572000" y="3582955"/>
            <a:ext cx="1287624" cy="749193"/>
          </a:xfrm>
          <a:custGeom>
            <a:avLst/>
            <a:gdLst>
              <a:gd name="connsiteX0" fmla="*/ 0 w 1339720"/>
              <a:gd name="connsiteY0" fmla="*/ 353635 h 718403"/>
              <a:gd name="connsiteX1" fmla="*/ 338328 w 1339720"/>
              <a:gd name="connsiteY1" fmla="*/ 710251 h 718403"/>
              <a:gd name="connsiteX2" fmla="*/ 832104 w 1339720"/>
              <a:gd name="connsiteY2" fmla="*/ 42739 h 718403"/>
              <a:gd name="connsiteX3" fmla="*/ 1289304 w 1339720"/>
              <a:gd name="connsiteY3" fmla="*/ 88459 h 718403"/>
              <a:gd name="connsiteX4" fmla="*/ 1307592 w 1339720"/>
              <a:gd name="connsiteY4" fmla="*/ 262195 h 71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720" h="718403">
                <a:moveTo>
                  <a:pt x="0" y="353635"/>
                </a:moveTo>
                <a:cubicBezTo>
                  <a:pt x="99822" y="557851"/>
                  <a:pt x="199644" y="762067"/>
                  <a:pt x="338328" y="710251"/>
                </a:cubicBezTo>
                <a:cubicBezTo>
                  <a:pt x="477012" y="658435"/>
                  <a:pt x="673608" y="146371"/>
                  <a:pt x="832104" y="42739"/>
                </a:cubicBezTo>
                <a:cubicBezTo>
                  <a:pt x="990600" y="-60893"/>
                  <a:pt x="1210056" y="51883"/>
                  <a:pt x="1289304" y="88459"/>
                </a:cubicBezTo>
                <a:cubicBezTo>
                  <a:pt x="1368552" y="125035"/>
                  <a:pt x="1338072" y="96079"/>
                  <a:pt x="1307592" y="262195"/>
                </a:cubicBezTo>
              </a:path>
            </a:pathLst>
          </a:custGeom>
          <a:noFill/>
          <a:ln w="25400">
            <a:solidFill>
              <a:srgbClr val="FFFF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25211709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1130</TotalTime>
  <Words>2216</Words>
  <Application>Microsoft Office PowerPoint</Application>
  <PresentationFormat>Presentación en pantalla (4:3)</PresentationFormat>
  <Paragraphs>205</Paragraphs>
  <Slides>24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Wingdings</vt:lpstr>
      <vt:lpstr>Retrospección</vt:lpstr>
      <vt:lpstr>MOVIMIENTO PLANIFICADO DE UN BRAZO ROBÓTICO EN EL ENTORNO EDUCATIVO ROBOTICS-ACADEMY</vt:lpstr>
      <vt:lpstr>ÍNDICE</vt:lpstr>
      <vt:lpstr>INTRODUCCIÓN:  EL PRESENTE DEL SECTOR</vt:lpstr>
      <vt:lpstr>INTRODUCCIÓN: EL SOFTWARE EN ROBÓTICA</vt:lpstr>
      <vt:lpstr>INTRODUCCIÓN: DOCENCIA</vt:lpstr>
      <vt:lpstr>INTRODUCCIÓN:  EL FUTURO DEL SECTOR</vt:lpstr>
      <vt:lpstr>OBJETIVOS</vt:lpstr>
      <vt:lpstr>INFRAESTRUCTURA</vt:lpstr>
      <vt:lpstr>EJERCICIO DE PLANIFICACIÓN: ENUNCIADO</vt:lpstr>
      <vt:lpstr>EJERCICIO DE PLANIFICACIÓN:  DISEÑO</vt:lpstr>
      <vt:lpstr>EJERCICIO DE PLANIFICACIÓN: INFRAESTRUCTURA</vt:lpstr>
      <vt:lpstr>EJERCICIO DE PLANIFICACIÓN: APIs</vt:lpstr>
      <vt:lpstr>SOLUCIÓN DE REFERENCIA: DISEÑO </vt:lpstr>
      <vt:lpstr>SOLUCIÓN DE REFERENCIA: FASE 1</vt:lpstr>
      <vt:lpstr>SOLUCIÓN DE REFERENCIA: FASE 2 </vt:lpstr>
      <vt:lpstr>SOLUCIÓN DE REFERENCIA: FASE 2</vt:lpstr>
      <vt:lpstr>SOLUCIÓN DE REFERENCIA: FASE 3 </vt:lpstr>
      <vt:lpstr>SOLUCIÓN DE REFERENCIA: PLANIFICADOR </vt:lpstr>
      <vt:lpstr>SOLUCIÓN DE REFERENCIA: AJUSTE DEL PLANIFICADOR </vt:lpstr>
      <vt:lpstr>SOLUCIÓN DE REFERENCIA: FASE 4</vt:lpstr>
      <vt:lpstr>SOLUCIÓN DE REFERENCIA: FASE 5 </vt:lpstr>
      <vt:lpstr>SOLUCIÓN DE REFERENCIA COMPLETA</vt:lpstr>
      <vt:lpstr>CONCLUSIONES</vt:lpstr>
      <vt:lpstr>Autor: Ignacio Malo Segura Tutor: José María Cañas Plaza Co-tutor: José Francisco Vélez Serrano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MOVIM</dc:title>
  <dc:creator>Ignacio Malo Segura</dc:creator>
  <cp:lastModifiedBy>Ignacio Malo Segura</cp:lastModifiedBy>
  <cp:revision>60</cp:revision>
  <dcterms:created xsi:type="dcterms:W3CDTF">2019-07-13T17:13:54Z</dcterms:created>
  <dcterms:modified xsi:type="dcterms:W3CDTF">2019-07-15T23:28:33Z</dcterms:modified>
</cp:coreProperties>
</file>